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dirty="0"/>
          </a:p>
        </p:txBody>
      </p:sp>
    </p:spTree>
    <p:extLst>
      <p:ext uri="{BB962C8B-B14F-4D97-AF65-F5344CB8AC3E}">
        <p14:creationId xmlns:p14="http://schemas.microsoft.com/office/powerpoint/2010/main" val="1975194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Air title.png"/>
          <p:cNvPicPr>
            <a:picLocks noChangeAspect="1"/>
          </p:cNvPicPr>
          <p:nvPr/>
        </p:nvPicPr>
        <p:blipFill>
          <a:blip r:embed="rId2" cstate="print"/>
          <a:stretch>
            <a:fillRect/>
          </a:stretch>
        </p:blipFill>
        <p:spPr>
          <a:xfrm>
            <a:off x="3867657" y="0"/>
            <a:ext cx="5276343" cy="6858000"/>
          </a:xfrm>
          <a:prstGeom prst="rect">
            <a:avLst/>
          </a:prstGeom>
        </p:spPr>
      </p:pic>
      <p:sp>
        <p:nvSpPr>
          <p:cNvPr id="2" name="Title 1"/>
          <p:cNvSpPr>
            <a:spLocks noGrp="1"/>
          </p:cNvSpPr>
          <p:nvPr>
            <p:ph type="ctrTitle"/>
          </p:nvPr>
        </p:nvSpPr>
        <p:spPr>
          <a:xfrm>
            <a:off x="457200" y="1951038"/>
            <a:ext cx="4953000" cy="2193831"/>
          </a:xfrm>
        </p:spPr>
        <p:txBody>
          <a:bodyPr anchor="b" anchorCtr="0">
            <a:normAutofit/>
            <a:scene3d>
              <a:camera prst="orthographicFront"/>
              <a:lightRig rig="balanced" dir="t"/>
            </a:scene3d>
          </a:bodyPr>
          <a:lstStyle>
            <a:lvl1pPr>
              <a:defRPr sz="4800" b="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457200" y="4404618"/>
            <a:ext cx="5715000" cy="1413475"/>
          </a:xfrm>
        </p:spPr>
        <p:txBody>
          <a:bodyPr>
            <a:normAutofit/>
            <a:scene3d>
              <a:camera prst="orthographicFront"/>
              <a:lightRig rig="twoPt" dir="t"/>
            </a:scene3d>
          </a:bodyPr>
          <a:lstStyle>
            <a:lvl1pPr marL="0" indent="0" algn="l">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762001"/>
            <a:ext cx="1676400" cy="50752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762001"/>
            <a:ext cx="5867400" cy="50752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12900" y="2590800"/>
            <a:ext cx="5943600" cy="1447800"/>
          </a:xfrm>
        </p:spPr>
        <p:txBody>
          <a:bodyPr vert="horz" lIns="91440" tIns="45720" rIns="91440" bIns="45720" rtlCol="0" anchor="b" anchorCtr="0">
            <a:normAutofit/>
            <a:scene3d>
              <a:camera prst="orthographicFront"/>
              <a:lightRig rig="balanced" dir="t"/>
            </a:scene3d>
          </a:bodyPr>
          <a:lstStyle>
            <a:lvl1pPr algn="l" defTabSz="914400" rtl="0" eaLnBrk="1" latinLnBrk="0" hangingPunct="1">
              <a:spcBef>
                <a:spcPct val="0"/>
              </a:spcBef>
              <a:buNone/>
              <a:defRPr sz="48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612900" y="4038601"/>
            <a:ext cx="5943600" cy="1143000"/>
          </a:xfrm>
        </p:spPr>
        <p:txBody>
          <a:bodyPr vert="horz" lIns="91440" tIns="45720" rIns="91440" bIns="45720" rtlCol="0">
            <a:normAutofit/>
            <a:scene3d>
              <a:camera prst="orthographicFront"/>
              <a:lightRig rig="twoPt" dir="t"/>
            </a:scene3d>
          </a:bodyPr>
          <a:lstStyle>
            <a:lvl1pPr marL="0" indent="0" algn="l" defTabSz="914400" rtl="0" eaLnBrk="1" latinLnBrk="0" hangingPunct="1">
              <a:lnSpc>
                <a:spcPct val="100000"/>
              </a:lnSpc>
              <a:spcBef>
                <a:spcPts val="1600"/>
              </a:spcBef>
              <a:buSzPct val="80000"/>
              <a:buFont typeface="Wingdings" pitchFamily="2" charset="2"/>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dirty="0"/>
          </a:p>
        </p:txBody>
      </p:sp>
      <p:pic>
        <p:nvPicPr>
          <p:cNvPr id="9" name="Picture 8"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00200" y="1951039"/>
            <a:ext cx="2743200" cy="3886200"/>
          </a:xfrm>
        </p:spPr>
        <p:txBody>
          <a:bodyPr>
            <a:normAutofit/>
          </a:bodyPr>
          <a:lstStyle>
            <a:lvl1pPr>
              <a:defRPr sz="1800"/>
            </a:lvl1pPr>
            <a:lvl2pPr>
              <a:defRPr sz="1800"/>
            </a:lvl2pPr>
            <a:lvl3pPr>
              <a:defRPr sz="1800"/>
            </a:lvl3pPr>
            <a:lvl4pPr>
              <a:defRPr sz="1800"/>
            </a:lvl4pPr>
            <a:lvl5pPr>
              <a:defRPr sz="1800"/>
            </a:lvl5pPr>
            <a:lvl6pPr>
              <a:buFont typeface="Wingdings" pitchFamily="2" charset="2"/>
              <a:buChar char="Ë"/>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1951039"/>
            <a:ext cx="2743200" cy="3886200"/>
          </a:xfrm>
        </p:spPr>
        <p:txBody>
          <a:bodyPr>
            <a:normAutofit/>
          </a:bodyPr>
          <a:lstStyle>
            <a:lvl1pPr>
              <a:defRPr sz="1800"/>
            </a:lvl1pPr>
            <a:lvl2pPr>
              <a:defRPr sz="18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6002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2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dirty="0"/>
          </a:p>
        </p:txBody>
      </p:sp>
      <p:pic>
        <p:nvPicPr>
          <p:cNvPr id="5" name="Picture 4"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936750"/>
          </a:xfrm>
        </p:spPr>
        <p:txBody>
          <a:bodyPr anchor="ctr" anchorCtr="0">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838200"/>
            <a:ext cx="3657600" cy="45720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3200399"/>
            <a:ext cx="2703513" cy="2636839"/>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936750"/>
          </a:xfrm>
        </p:spPr>
        <p:txBody>
          <a:bodyPr vert="horz" lIns="91440" tIns="45720" rIns="91440" bIns="45720" rtlCol="0" anchor="ctr" anchorCtr="0">
            <a:noAutofit/>
          </a:bodyPr>
          <a:lst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6200" y="838200"/>
            <a:ext cx="3657600" cy="4572000"/>
          </a:xfrm>
          <a:prstGeom prst="rect">
            <a:avLst/>
          </a:prstGeom>
          <a:ln>
            <a:noFill/>
          </a:ln>
          <a:effectLst>
            <a:reflection blurRad="42700" stA="30000" endPos="20000" dist="40000" dir="5400000" sy="-100000" algn="bl" rotWithShape="0"/>
          </a:effectLst>
          <a:scene3d>
            <a:camera prst="perspectiveContrastingLeftFacing">
              <a:rot lat="295432" lon="20402243" rev="52222"/>
            </a:camera>
            <a:lightRig rig="threePt" dir="t">
              <a:rot lat="0" lon="0" rev="2700000"/>
            </a:lightRig>
          </a:scene3d>
          <a:sp3d>
            <a:bevelT w="63500" h="50800"/>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57200" y="3200398"/>
            <a:ext cx="2703512" cy="2636838"/>
          </a:xfrm>
        </p:spPr>
        <p:txBody>
          <a:bodyPr vert="horz" lIns="91440" tIns="45720" rIns="91440" bIns="45720" rtlCol="0">
            <a:normAutofit/>
          </a:bodyPr>
          <a:lstStyle>
            <a:lvl1pPr marL="0" indent="0">
              <a:lnSpc>
                <a:spcPct val="150000"/>
              </a:lnSpc>
              <a:buNone/>
              <a:defRPr sz="14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6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600200" y="1936377"/>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b="0" kern="1200">
                <a:solidFill>
                  <a:schemeClr val="tx2">
                    <a:lumMod val="20000"/>
                    <a:lumOff val="80000"/>
                  </a:schemeClr>
                </a:solidFill>
                <a:effectLst/>
                <a:latin typeface="+mn-lt"/>
                <a:ea typeface="+mn-ea"/>
                <a:cs typeface="+mn-cs"/>
              </a:defRPr>
            </a:lvl1pPr>
          </a:lstStyle>
          <a:p>
            <a:fld id="{AA400142-71CF-434E-AE73-70DD60D36C31}" type="datetimeFigureOut">
              <a:rPr lang="en-US" smtClean="0"/>
              <a:pPr/>
              <a:t>5/9/2012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b="0" kern="1200">
                <a:solidFill>
                  <a:schemeClr val="tx2">
                    <a:lumMod val="20000"/>
                    <a:lumOff val="80000"/>
                  </a:schemeClr>
                </a:solidFill>
                <a:effectLst/>
                <a:latin typeface="+mn-lt"/>
                <a:ea typeface="+mn-ea"/>
                <a:cs typeface="+mn-cs"/>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b="0" kern="1200">
                <a:solidFill>
                  <a:schemeClr val="tx2">
                    <a:lumMod val="20000"/>
                    <a:lumOff val="80000"/>
                  </a:schemeClr>
                </a:solidFill>
                <a:effectLst/>
                <a:latin typeface="+mn-lt"/>
                <a:ea typeface="+mn-ea"/>
                <a:cs typeface="+mn-cs"/>
              </a:defRPr>
            </a:lvl1pPr>
          </a:lstStyle>
          <a:p>
            <a:fld id="{AA995293-1C35-4805-BB84-383A6B5B3023}" type="slidenum">
              <a:rPr lang="en-US" smtClean="0"/>
              <a:pPr/>
              <a:t>‹#›</a:t>
            </a:fld>
            <a:endParaRPr lang="en-US" dirty="0"/>
          </a:p>
        </p:txBody>
      </p:sp>
      <p:pic>
        <p:nvPicPr>
          <p:cNvPr id="8" name="Picture 7" descr="dandelion.png"/>
          <p:cNvPicPr>
            <a:picLocks noChangeAspect="1"/>
          </p:cNvPicPr>
          <p:nvPr/>
        </p:nvPicPr>
        <p:blipFill>
          <a:blip r:embed="rId13" cstate="print"/>
          <a:srcRect r="19766" b="20000"/>
          <a:stretch>
            <a:fillRect/>
          </a:stretch>
        </p:blipFill>
        <p:spPr>
          <a:xfrm>
            <a:off x="7772400" y="3200400"/>
            <a:ext cx="1371600" cy="3657600"/>
          </a:xfrm>
          <a:prstGeom prst="rect">
            <a:avLst/>
          </a:prstGeom>
        </p:spPr>
      </p:pic>
      <p:pic>
        <p:nvPicPr>
          <p:cNvPr id="10" name="Picture 9" descr="Air title.png"/>
          <p:cNvPicPr>
            <a:picLocks noChangeAspect="1"/>
          </p:cNvPicPr>
          <p:nvPr/>
        </p:nvPicPr>
        <p:blipFill>
          <a:blip r:embed="rId14" cstate="print"/>
          <a:srcRect l="42293" t="29512" r="38657" b="34962"/>
          <a:stretch>
            <a:fillRect/>
          </a:stretch>
        </p:blipFill>
        <p:spPr>
          <a:xfrm>
            <a:off x="0" y="0"/>
            <a:ext cx="1475880" cy="357738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p:titleStyle>
    <p:bodyStyle>
      <a:lvl1pPr marL="342900" indent="-342900" algn="l" defTabSz="914400" rtl="0" eaLnBrk="1" latinLnBrk="0" hangingPunct="1">
        <a:lnSpc>
          <a:spcPct val="100000"/>
        </a:lnSpc>
        <a:spcBef>
          <a:spcPts val="1600"/>
        </a:spcBef>
        <a:buSzPct val="80000"/>
        <a:buFont typeface="Wingdings" pitchFamily="2" charset="2"/>
        <a:buChar char=""/>
        <a:defRPr sz="2000" kern="1200">
          <a:solidFill>
            <a:schemeClr val="tx2"/>
          </a:solidFill>
          <a:latin typeface="+mn-lt"/>
          <a:ea typeface="+mn-ea"/>
          <a:cs typeface="+mn-cs"/>
        </a:defRPr>
      </a:lvl1pPr>
      <a:lvl2pPr marL="631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2pPr>
      <a:lvl3pPr marL="914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3pPr>
      <a:lvl4pPr marL="1196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4pPr>
      <a:lvl5pPr marL="1492250" indent="-2952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5pPr>
      <a:lvl6pPr marL="1774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6pPr>
      <a:lvl7pPr marL="2057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7pPr>
      <a:lvl8pPr marL="2339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8pPr>
      <a:lvl9pPr marL="262255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Steven Morris</a:t>
            </a:r>
          </a:p>
          <a:p>
            <a:r>
              <a:rPr lang="en-US" dirty="0" smtClean="0"/>
              <a:t>Date: 5/2/12</a:t>
            </a:r>
          </a:p>
          <a:p>
            <a:r>
              <a:rPr lang="en-US" dirty="0" smtClean="0"/>
              <a:t>Period: 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r>
              <a:rPr lang="en-US" dirty="0" smtClean="0"/>
              <a:t>(Insert your data here, including any pictures, drawing, graphs)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a:t>
            </a:r>
            <a:r>
              <a:rPr lang="en-US" dirty="0" smtClean="0"/>
              <a:t> </a:t>
            </a:r>
            <a:r>
              <a:rPr lang="en-US" dirty="0" smtClean="0"/>
              <a:t>support the initial hypothesis </a:t>
            </a:r>
            <a:r>
              <a:rPr lang="en-US" dirty="0" smtClean="0"/>
              <a:t>things </a:t>
            </a:r>
            <a:r>
              <a:rPr lang="en-US" dirty="0" smtClean="0"/>
              <a:t>that were learned from this experiment were </a:t>
            </a:r>
            <a:r>
              <a:rPr lang="en-US" b="1" i="1" u="sng" dirty="0" smtClean="0"/>
              <a:t>don’t add to0 much vinegar water  this plant will </a:t>
            </a:r>
            <a:r>
              <a:rPr lang="en-US" smtClean="0"/>
              <a:t>die. </a:t>
            </a:r>
            <a:r>
              <a:rPr lang="en-US" smtClean="0"/>
              <a:t>experiment </a:t>
            </a:r>
            <a:r>
              <a:rPr lang="en-US" dirty="0" smtClean="0"/>
              <a:t>could be extended in the future by </a:t>
            </a:r>
            <a:r>
              <a:rPr lang="en-US" b="1" i="1" u="sng" dirty="0" smtClean="0"/>
              <a:t>identify </a:t>
            </a:r>
            <a:r>
              <a:rPr lang="en-US" b="1" i="1" u="sng" dirty="0" smtClean="0"/>
              <a:t>an investigation that would be a natural next step based on your results</a:t>
            </a:r>
            <a:r>
              <a:rPr lang="en-US" b="1" i="1" u="sng" dirty="0" smtClean="0"/>
              <a:t>.</a:t>
            </a:r>
            <a:endParaRPr lang="en-US" dirty="0" smtClean="0"/>
          </a:p>
          <a:p>
            <a:r>
              <a:rPr lang="en-US" b="1" i="1" u="sng" dirty="0" smtClean="0"/>
              <a:t>Add Graphic</a:t>
            </a:r>
            <a:endParaRPr lang="en-US"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a:t>
            </a:r>
            <a:r>
              <a:rPr lang="en-US" dirty="0" smtClean="0"/>
              <a:t>out if the sunflower would die or survive </a:t>
            </a:r>
            <a:endParaRPr lang="en-US" dirty="0" smtClean="0"/>
          </a:p>
          <a:p>
            <a:r>
              <a:rPr lang="en-US" dirty="0" smtClean="0"/>
              <a:t>The control in this experiment was tap water</a:t>
            </a:r>
          </a:p>
          <a:p>
            <a:r>
              <a:rPr lang="en-US" dirty="0" smtClean="0"/>
              <a:t>The variable in this experiment was vinegar water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pPr marL="0" indent="0">
              <a:buNone/>
            </a:pPr>
            <a:endParaRPr lang="en-US" dirty="0" smtClean="0"/>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85000" lnSpcReduction="1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lstStyle/>
          <a:p>
            <a:r>
              <a:rPr lang="en-US" dirty="0" smtClean="0"/>
              <a:t>The purpose of this experiment was to find </a:t>
            </a:r>
            <a:r>
              <a:rPr lang="en-US" dirty="0" smtClean="0"/>
              <a:t>out</a:t>
            </a:r>
            <a:endParaRPr lang="en-US" dirty="0" smtClean="0"/>
          </a:p>
          <a:p>
            <a:r>
              <a:rPr lang="en-US" dirty="0" smtClean="0"/>
              <a:t>My question : if I put a seed in acid rain what would happen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 sunflower </a:t>
            </a:r>
            <a:r>
              <a:rPr lang="en-US" dirty="0" smtClean="0"/>
              <a:t>seed a week later it should grow a healthy flower.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pPr marL="0" indent="0">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vinegar water to my sunflower seed, </a:t>
            </a:r>
            <a:r>
              <a:rPr lang="en-US" dirty="0" smtClean="0"/>
              <a:t> </a:t>
            </a:r>
            <a:r>
              <a:rPr lang="en-US" dirty="0" smtClean="0"/>
              <a:t>it would some times not grow because the bacteria </a:t>
            </a:r>
            <a:r>
              <a:rPr lang="en-US" dirty="0" smtClean="0"/>
              <a:t> </a:t>
            </a:r>
            <a:r>
              <a:rPr lang="en-US" dirty="0" smtClean="0"/>
              <a:t>will kill the </a:t>
            </a:r>
            <a:r>
              <a:rPr lang="en-US" dirty="0" smtClean="0"/>
              <a:t>plant. But if its strong it would fight the germs and grow.</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ir">
  <a:themeElements>
    <a:clrScheme name="Air">
      <a:dk1>
        <a:sysClr val="windowText" lastClr="000000"/>
      </a:dk1>
      <a:lt1>
        <a:sysClr val="window" lastClr="FFFFFF"/>
      </a:lt1>
      <a:dk2>
        <a:srgbClr val="17375D"/>
      </a:dk2>
      <a:lt2>
        <a:srgbClr val="BEDBFE"/>
      </a:lt2>
      <a:accent1>
        <a:srgbClr val="686F3A"/>
      </a:accent1>
      <a:accent2>
        <a:srgbClr val="165996"/>
      </a:accent2>
      <a:accent3>
        <a:srgbClr val="7276A0"/>
      </a:accent3>
      <a:accent4>
        <a:srgbClr val="7DB434"/>
      </a:accent4>
      <a:accent5>
        <a:srgbClr val="D28300"/>
      </a:accent5>
      <a:accent6>
        <a:srgbClr val="2B62CB"/>
      </a:accent6>
      <a:hlink>
        <a:srgbClr val="B58900"/>
      </a:hlink>
      <a:folHlink>
        <a:srgbClr val="B55C39"/>
      </a:folHlink>
    </a:clrScheme>
    <a:fontScheme name="Air">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ir">
      <a:fillStyleLst>
        <a:solidFill>
          <a:schemeClr val="phClr"/>
        </a:solidFill>
        <a:gradFill rotWithShape="1">
          <a:gsLst>
            <a:gs pos="0">
              <a:schemeClr val="phClr">
                <a:tint val="70000"/>
                <a:satMod val="200000"/>
              </a:schemeClr>
            </a:gs>
            <a:gs pos="35000">
              <a:schemeClr val="phClr">
                <a:tint val="50000"/>
                <a:satMod val="250000"/>
              </a:schemeClr>
            </a:gs>
            <a:gs pos="100000">
              <a:schemeClr val="phClr">
                <a:tint val="40000"/>
                <a:satMod val="350000"/>
              </a:schemeClr>
            </a:gs>
          </a:gsLst>
          <a:lin ang="8700000" scaled="1"/>
        </a:gradFill>
        <a:blipFill rotWithShape="1">
          <a:blip xmlns:r="http://schemas.openxmlformats.org/officeDocument/2006/relationships" r:embed="rId1">
            <a:duotone>
              <a:schemeClr val="phClr">
                <a:shade val="50000"/>
                <a:satMod val="110000"/>
              </a:schemeClr>
              <a:schemeClr val="phClr">
                <a:tint val="70000"/>
                <a:satMod val="150000"/>
              </a:schemeClr>
            </a:duotone>
          </a:blip>
          <a:tile tx="0" ty="0" sx="35000" sy="35000" flip="none" algn="tl"/>
        </a:blipFill>
      </a:fillStyleLst>
      <a:lnStyleLst>
        <a:ln w="9525" cap="flat" cmpd="sng" algn="ctr">
          <a:solidFill>
            <a:schemeClr val="phClr">
              <a:shade val="95000"/>
              <a:satMod val="115000"/>
            </a:schemeClr>
          </a:solidFill>
          <a:prstDash val="solid"/>
        </a:ln>
        <a:ln w="12700" cap="flat" cmpd="sng" algn="ctr">
          <a:solidFill>
            <a:schemeClr val="phClr">
              <a:shade val="90000"/>
              <a:satMod val="115000"/>
            </a:schemeClr>
          </a:solidFill>
          <a:prstDash val="solid"/>
        </a:ln>
        <a:ln w="19050" cap="flat" cmpd="sng" algn="ctr">
          <a:solidFill>
            <a:schemeClr val="phClr">
              <a:shade val="80000"/>
              <a:satMod val="110000"/>
            </a:scheme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25400" dir="5400000" rotWithShape="0">
              <a:srgbClr val="FFFFFF">
                <a:alpha val="50000"/>
              </a:srgbClr>
            </a:outerShdw>
            <a:reflection blurRad="63500" stA="20000" endPos="15000" dist="12700" dir="5400000" sy="-100000" rotWithShape="0"/>
          </a:effectLst>
        </a:effectStyle>
        <a:effectStyle>
          <a:effectLst>
            <a:reflection blurRad="127000" stA="25000" endPos="20000" dist="38100" dir="5400000" sy="-100000" rotWithShape="0"/>
          </a:effectLst>
          <a:scene3d>
            <a:camera prst="orthographicFront">
              <a:rot lat="0" lon="0" rev="0"/>
            </a:camera>
            <a:lightRig rig="balanced" dir="b">
              <a:rot lat="0" lon="0" rev="2700000"/>
            </a:lightRig>
          </a:scene3d>
          <a:sp3d>
            <a:bevelT w="38100" h="25400"/>
          </a:sp3d>
        </a:effectStyle>
      </a:effectStyleLst>
      <a:bgFillStyleLst>
        <a:solidFill>
          <a:schemeClr val="phClr"/>
        </a:solidFill>
        <a:gradFill rotWithShape="1">
          <a:gsLst>
            <a:gs pos="0">
              <a:schemeClr val="phClr"/>
            </a:gs>
            <a:gs pos="52000">
              <a:srgbClr val="D8D8D8"/>
            </a:gs>
            <a:gs pos="100000">
              <a:schemeClr val="phClr">
                <a:lumMod val="25000"/>
              </a:schemeClr>
            </a:gs>
          </a:gsLst>
          <a:path path="circle">
            <a:fillToRect t="-80000" r="80000" b="180000"/>
          </a:path>
        </a:gradFill>
        <a:gradFill rotWithShape="1">
          <a:gsLst>
            <a:gs pos="0">
              <a:schemeClr val="accent5"/>
            </a:gs>
            <a:gs pos="52000">
              <a:srgbClr val="D8D8D8"/>
            </a:gs>
            <a:gs pos="100000">
              <a:schemeClr val="phClr">
                <a:lumMod val="25000"/>
              </a:schemeClr>
            </a:gs>
          </a:gsLst>
          <a:path path="circle">
            <a:fillToRect t="-80000" r="8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Air</Template>
  <TotalTime>2775</TotalTime>
  <Words>521</Words>
  <Application>Microsoft Office PowerPoint</Application>
  <PresentationFormat>On-screen Show (4:3)</PresentationFormat>
  <Paragraphs>64</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Air</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MORRISS</cp:lastModifiedBy>
  <cp:revision>273</cp:revision>
  <dcterms:created xsi:type="dcterms:W3CDTF">2012-04-19T20:11:49Z</dcterms:created>
  <dcterms:modified xsi:type="dcterms:W3CDTF">2012-05-09T15:28:16Z</dcterms:modified>
</cp:coreProperties>
</file>